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79" r:id="rId5"/>
    <p:sldId id="273" r:id="rId6"/>
    <p:sldId id="274" r:id="rId7"/>
    <p:sldId id="272" r:id="rId8"/>
    <p:sldId id="267" r:id="rId9"/>
    <p:sldId id="275" r:id="rId10"/>
    <p:sldId id="276" r:id="rId11"/>
    <p:sldId id="268" r:id="rId12"/>
    <p:sldId id="270" r:id="rId13"/>
    <p:sldId id="271" r:id="rId14"/>
    <p:sldId id="269" r:id="rId15"/>
    <p:sldId id="257" r:id="rId16"/>
    <p:sldId id="280" r:id="rId17"/>
    <p:sldId id="258" r:id="rId18"/>
    <p:sldId id="286" r:id="rId19"/>
    <p:sldId id="285" r:id="rId20"/>
    <p:sldId id="281" r:id="rId21"/>
    <p:sldId id="277" r:id="rId22"/>
    <p:sldId id="278" r:id="rId23"/>
    <p:sldId id="260" r:id="rId24"/>
    <p:sldId id="259" r:id="rId25"/>
    <p:sldId id="261" r:id="rId26"/>
    <p:sldId id="262" r:id="rId27"/>
    <p:sldId id="284" r:id="rId28"/>
    <p:sldId id="283" r:id="rId29"/>
    <p:sldId id="287" r:id="rId30"/>
    <p:sldId id="264" r:id="rId31"/>
    <p:sldId id="263" r:id="rId32"/>
    <p:sldId id="288" r:id="rId33"/>
    <p:sldId id="289" r:id="rId34"/>
    <p:sldId id="290" r:id="rId35"/>
    <p:sldId id="282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31370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C6-4F9F-8FFD-67246FEFAC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BB258">
                <a:lumMod val="75000"/>
              </a:srgbClr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3C6-4F9F-8FFD-67246FEFAC0C}"/>
              </c:ext>
            </c:extLst>
          </c:dPt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68000</c:v>
                </c:pt>
                <c:pt idx="2">
                  <c:v>0</c:v>
                </c:pt>
                <c:pt idx="3">
                  <c:v>0</c:v>
                </c:pt>
                <c:pt idx="4">
                  <c:v>5413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C6-4F9F-8FFD-67246FEFAC0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87000</c:v>
                </c:pt>
                <c:pt idx="3">
                  <c:v>0</c:v>
                </c:pt>
                <c:pt idx="4">
                  <c:v>9488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C6-4F9F-8FFD-67246FEFAC0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Hadoop MapReduce</c:v>
                </c:pt>
                <c:pt idx="1">
                  <c:v>Storm (Streaming)</c:v>
                </c:pt>
                <c:pt idx="2">
                  <c:v>Impala (SQL)</c:v>
                </c:pt>
                <c:pt idx="3">
                  <c:v>Giraph (Graph)</c:v>
                </c:pt>
                <c:pt idx="4">
                  <c:v>Spark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74000</c:v>
                </c:pt>
                <c:pt idx="4">
                  <c:v>4129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C6-4F9F-8FFD-67246FEFA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10857528"/>
        <c:axId val="-2112686648"/>
      </c:barChart>
      <c:catAx>
        <c:axId val="-2110857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2686648"/>
        <c:crosses val="autoZero"/>
        <c:auto val="1"/>
        <c:lblAlgn val="ctr"/>
        <c:lblOffset val="100"/>
        <c:noMultiLvlLbl val="0"/>
      </c:catAx>
      <c:valAx>
        <c:axId val="-2112686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0857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Helvetica Neue Light"/>
          <a:cs typeface="Helvetica Neue Light"/>
        </a:defRPr>
      </a:pPr>
      <a:endParaRPr lang="en-US"/>
    </a:p>
  </c:txPr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5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9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0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8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3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1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8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7B4C5-C9DD-4229-A690-E40593BF8ED5}" type="datetimeFigureOut">
              <a:rPr lang="en-US" smtClean="0"/>
              <a:t>2017/12/12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17A87-9810-432A-B859-697E5FBE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Analytics 2.0?</a:t>
            </a:r>
          </a:p>
        </p:txBody>
      </p:sp>
    </p:spTree>
    <p:extLst>
      <p:ext uri="{BB962C8B-B14F-4D97-AF65-F5344CB8AC3E}">
        <p14:creationId xmlns:p14="http://schemas.microsoft.com/office/powerpoint/2010/main" val="2591142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6" y="522514"/>
            <a:ext cx="10255334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8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683" y="428027"/>
            <a:ext cx="7702189" cy="574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9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620785"/>
            <a:ext cx="9764785" cy="55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4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218" y="469784"/>
            <a:ext cx="7815703" cy="56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574" y="797735"/>
            <a:ext cx="7644166" cy="53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2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16000" y="205979"/>
            <a:ext cx="717247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Newslab Light"/>
                <a:ea typeface="+mj-ea"/>
              </a:rPr>
              <a:t>What is Apache Spark?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Newslab Light"/>
              <a:ea typeface="+mj-ea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6000" y="1200151"/>
            <a:ext cx="9771269" cy="27585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90000"/>
              <a:buFont typeface="Arial"/>
              <a:buNone/>
              <a:tabLst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1pPr>
            <a:lvl2pPr marL="628650" indent="-171450" algn="l" defTabSz="457200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2pPr>
            <a:lvl3pPr marL="1089025" indent="-174625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3pPr>
            <a:lvl4pPr marL="1541463" indent="-169863" algn="l" defTabSz="457200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4pPr>
            <a:lvl5pPr marL="2001838" indent="-173038" algn="l" defTabSz="457200" rtl="0" eaLnBrk="1" latinLnBrk="0" hangingPunct="1">
              <a:spcBef>
                <a:spcPct val="20000"/>
              </a:spcBef>
              <a:buFont typeface="Lucida Grande"/>
              <a:buChar char="-"/>
              <a:tabLst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Fast and general cluster computing system, interoperable with Hadoop, included in all major distros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Improves efficiency through: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In-memory computing primitives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General computation graphs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Improves usability through: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Rich APIs in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Scala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, Java, Python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Interactive shell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04941" y="1905714"/>
            <a:ext cx="3348528" cy="954107"/>
            <a:chOff x="6168006" y="3688067"/>
            <a:chExt cx="3025052" cy="1272143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6168006" y="4172280"/>
              <a:ext cx="413034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F6600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6547000" y="3688067"/>
              <a:ext cx="2646058" cy="1272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Helvetica Neue Light"/>
                  <a:cs typeface="Helvetica Neue Light"/>
                </a:rPr>
                <a:t>Up to 100× faster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Helvetica Neue Light"/>
                  <a:cs typeface="Helvetica Neue Light"/>
                </a:rPr>
                <a:t>(2-10× on disk)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85950" y="3042164"/>
            <a:ext cx="2982293" cy="523220"/>
            <a:chOff x="6532373" y="4357269"/>
            <a:chExt cx="2982293" cy="697627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532373" y="4619503"/>
              <a:ext cx="457200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F6600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7006104" y="4357269"/>
              <a:ext cx="2508562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Helvetica Neue Light"/>
                  <a:cs typeface="Helvetica Neue Light"/>
                </a:rPr>
                <a:t>2-5× less code</a:t>
              </a:r>
            </a:p>
          </p:txBody>
        </p:sp>
      </p:grp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899616" y="3769798"/>
            <a:ext cx="4733925" cy="280035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278067" y="3645191"/>
            <a:ext cx="36290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2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87624" y="867748"/>
            <a:ext cx="8229600" cy="52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3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16000" y="205979"/>
            <a:ext cx="717247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Spark Model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970051" cy="4365555"/>
          </a:xfrm>
        </p:spPr>
        <p:txBody>
          <a:bodyPr/>
          <a:lstStyle/>
          <a:p>
            <a:r>
              <a:rPr lang="en-US" i="1" dirty="0"/>
              <a:t>Write programs in terms of transformations on distributed datasets</a:t>
            </a:r>
          </a:p>
          <a:p>
            <a:r>
              <a:rPr lang="en-US" dirty="0"/>
              <a:t>Resilient Distributed Datasets (RDDs)</a:t>
            </a:r>
          </a:p>
          <a:p>
            <a:pPr lvl="1"/>
            <a:r>
              <a:rPr lang="en-US" dirty="0"/>
              <a:t>Collections of objects that can be stored in memory or disk across a cluster</a:t>
            </a:r>
          </a:p>
          <a:p>
            <a:pPr lvl="1"/>
            <a:r>
              <a:rPr lang="en-US" dirty="0"/>
              <a:t>Parallel functional transformations (map, filter, …)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Automatically rebuilt on failure</a:t>
            </a:r>
          </a:p>
        </p:txBody>
      </p:sp>
    </p:spTree>
    <p:extLst>
      <p:ext uri="{BB962C8B-B14F-4D97-AF65-F5344CB8AC3E}">
        <p14:creationId xmlns:p14="http://schemas.microsoft.com/office/powerpoint/2010/main" val="18771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17" y="1876424"/>
            <a:ext cx="7082333" cy="46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27584" y="592040"/>
            <a:ext cx="7192347" cy="50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4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022" y="1825625"/>
            <a:ext cx="64999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248678" y="1665604"/>
            <a:ext cx="6819122" cy="44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8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6571" y="419878"/>
            <a:ext cx="8817429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2800" b="0" i="0" u="none" strike="noStrike" baseline="0" dirty="0">
                <a:latin typeface="Franklin Gothic Book" panose="020B0503020102020204" pitchFamily="34" charset="0"/>
              </a:rPr>
              <a:t>Spark Task Scheduling </a:t>
            </a:r>
          </a:p>
          <a:p>
            <a:r>
              <a:rPr lang="en-US" sz="1600" b="0" i="0" u="none" strike="noStrike" baseline="0" dirty="0">
                <a:latin typeface="Wingdings 2" panose="05020102010507070707" pitchFamily="18" charset="2"/>
              </a:rPr>
              <a:t></a:t>
            </a:r>
            <a:r>
              <a:rPr lang="en-US" dirty="0">
                <a:latin typeface="Perpetua" panose="02020502060401020303" pitchFamily="18" charset="0"/>
              </a:rPr>
              <a:t>DAG engine supports and optimizes cyclic data flows, and carry out in-memory cluster computing </a:t>
            </a:r>
          </a:p>
          <a:p>
            <a:r>
              <a:rPr lang="en-US" sz="1600" b="0" i="0" u="none" strike="noStrike" baseline="0" dirty="0">
                <a:latin typeface="Wingdings 2" panose="05020102010507070707" pitchFamily="18" charset="2"/>
              </a:rPr>
              <a:t></a:t>
            </a:r>
            <a:r>
              <a:rPr lang="en-US" dirty="0">
                <a:latin typeface="Perpetua" panose="02020502060401020303" pitchFamily="18" charset="0"/>
              </a:rPr>
              <a:t>DAG are used to structure the execution of a job and keep the lineage of the RDDs involved </a:t>
            </a:r>
          </a:p>
          <a:p>
            <a:r>
              <a:rPr lang="en-US" sz="1400" b="0" i="0" u="none" strike="noStrike" baseline="0" dirty="0">
                <a:latin typeface="Wingdings 2" panose="05020102010507070707" pitchFamily="18" charset="2"/>
              </a:rPr>
              <a:t></a:t>
            </a:r>
            <a:r>
              <a:rPr lang="en-US" sz="1600" b="0" i="0" u="none" strike="noStrike" baseline="0" dirty="0">
                <a:latin typeface="Perpetua" panose="02020502060401020303" pitchFamily="18" charset="0"/>
              </a:rPr>
              <a:t>In case of failure only the non-available parent RDDs are recursively computed </a:t>
            </a:r>
          </a:p>
          <a:p>
            <a:r>
              <a:rPr lang="en-US" sz="1600" b="0" i="0" u="none" strike="noStrike" baseline="0" dirty="0">
                <a:latin typeface="Wingdings 2" panose="05020102010507070707" pitchFamily="18" charset="2"/>
              </a:rPr>
              <a:t></a:t>
            </a:r>
            <a:r>
              <a:rPr lang="en-US" dirty="0">
                <a:latin typeface="Perpetua" panose="02020502060401020303" pitchFamily="18" charset="0"/>
              </a:rPr>
              <a:t>DAG structures the job into stages </a:t>
            </a:r>
          </a:p>
          <a:p>
            <a:r>
              <a:rPr lang="en-US" sz="1400" b="0" i="0" u="none" strike="noStrike" baseline="0" dirty="0">
                <a:latin typeface="Wingdings 2" panose="05020102010507070707" pitchFamily="18" charset="2"/>
              </a:rPr>
              <a:t></a:t>
            </a:r>
            <a:r>
              <a:rPr lang="en-US" sz="1600" b="0" i="0" u="none" strike="noStrike" baseline="0" dirty="0">
                <a:latin typeface="Perpetua" panose="02020502060401020303" pitchFamily="18" charset="0"/>
              </a:rPr>
              <a:t>Each stage is a set of independent tasks all computing the same function </a:t>
            </a:r>
          </a:p>
          <a:p>
            <a:r>
              <a:rPr lang="en-US" sz="1400" b="0" i="0" u="none" strike="noStrike" baseline="0" dirty="0">
                <a:latin typeface="Wingdings 2" panose="05020102010507070707" pitchFamily="18" charset="2"/>
              </a:rPr>
              <a:t></a:t>
            </a:r>
            <a:r>
              <a:rPr lang="en-US" sz="1600" b="0" i="0" u="none" strike="noStrike" baseline="0" dirty="0">
                <a:latin typeface="Perpetua" panose="02020502060401020303" pitchFamily="18" charset="0"/>
              </a:rPr>
              <a:t>The split is done at shuffling boundaries </a:t>
            </a:r>
          </a:p>
          <a:p>
            <a:r>
              <a:rPr lang="en-US" sz="1600" b="0" i="0" u="none" strike="noStrike" baseline="0" dirty="0">
                <a:latin typeface="Wingdings 2" panose="05020102010507070707" pitchFamily="18" charset="2"/>
              </a:rPr>
              <a:t></a:t>
            </a:r>
            <a:r>
              <a:rPr lang="en-US" dirty="0">
                <a:latin typeface="Perpetua" panose="02020502060401020303" pitchFamily="18" charset="0"/>
              </a:rPr>
              <a:t>Spark Scheduler can run stages in the proper order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3107095"/>
            <a:ext cx="4646645" cy="2873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67" y="2943646"/>
            <a:ext cx="4941531" cy="23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7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519112"/>
            <a:ext cx="99536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7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 txBox="1">
            <a:spLocks/>
          </p:cNvSpPr>
          <p:nvPr/>
        </p:nvSpPr>
        <p:spPr>
          <a:xfrm>
            <a:off x="8460619" y="4765263"/>
            <a:ext cx="5588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65000"/>
                  </a:schemeClr>
                </a:solidFill>
                <a:latin typeface="Source Sans Pro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D15546-3768-674C-81B9-C40A1A080E8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6000" y="205979"/>
            <a:ext cx="7172477" cy="1162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Newslab Light"/>
                <a:ea typeface="+mj-ea"/>
              </a:rPr>
              <a:t>On-Disk Sort Record: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Newslab Light"/>
                <a:ea typeface="+mj-ea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Newslab Light"/>
                <a:ea typeface="+mj-ea"/>
              </a:rPr>
              <a:t>Time to sort 100TB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Newslab Light"/>
              <a:ea typeface="+mj-ea"/>
            </a:endParaRPr>
          </a:p>
        </p:txBody>
      </p:sp>
      <p:sp>
        <p:nvSpPr>
          <p:cNvPr id="6" name="Rectangle 5"/>
          <p:cNvSpPr/>
          <p:nvPr/>
        </p:nvSpPr>
        <p:spPr>
          <a:xfrm rot="5400000">
            <a:off x="5290227" y="3390701"/>
            <a:ext cx="398650" cy="1288150"/>
          </a:xfrm>
          <a:prstGeom prst="rect">
            <a:avLst/>
          </a:prstGeom>
          <a:solidFill>
            <a:srgbClr val="EC541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6611500" y="595720"/>
            <a:ext cx="398650" cy="393069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4848" y="1706335"/>
            <a:ext cx="243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ource Sans Pro Light"/>
                <a:cs typeface="Source Sans Pro Light"/>
              </a:rPr>
              <a:t>2100 machines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7264" y="1641057"/>
            <a:ext cx="225758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Source Sans Pro Light"/>
                <a:cs typeface="Source Sans Pro Light"/>
              </a:rPr>
              <a:t>2013 Record: </a:t>
            </a:r>
            <a:br>
              <a:rPr lang="en-US" sz="2400" dirty="0">
                <a:solidFill>
                  <a:prstClr val="black"/>
                </a:solidFill>
                <a:latin typeface="Source Sans Pro Light"/>
                <a:cs typeface="Source Sans Pro Light"/>
              </a:rPr>
            </a:br>
            <a:r>
              <a:rPr lang="en-US" sz="2400" dirty="0" err="1">
                <a:solidFill>
                  <a:prstClr val="black"/>
                </a:solidFill>
                <a:latin typeface="Source Sans Pro Light"/>
                <a:cs typeface="Source Sans Pro Light"/>
              </a:rPr>
              <a:t>Hadoop</a:t>
            </a:r>
            <a:endParaRPr lang="en-US" sz="2400" dirty="0">
              <a:solidFill>
                <a:prstClr val="black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264" y="3202839"/>
            <a:ext cx="195232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7200"/>
            <a:r>
              <a:rPr lang="en-US" sz="2400" dirty="0">
                <a:solidFill>
                  <a:srgbClr val="EC541B"/>
                </a:solidFill>
                <a:latin typeface="Source Sans Pro Light"/>
                <a:cs typeface="Source Sans Pro Light"/>
              </a:rPr>
              <a:t>2014 Record: Spark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07497" y="4810628"/>
            <a:ext cx="2929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900" dirty="0">
                <a:solidFill>
                  <a:srgbClr val="7F7F7F"/>
                </a:solidFill>
                <a:latin typeface="Source Sans Pro Light"/>
                <a:cs typeface="Source Sans Pro Light"/>
              </a:rPr>
              <a:t>Source: Daytona </a:t>
            </a:r>
            <a:r>
              <a:rPr lang="en-US" sz="900" dirty="0" err="1">
                <a:solidFill>
                  <a:srgbClr val="7F7F7F"/>
                </a:solidFill>
                <a:latin typeface="Source Sans Pro Light"/>
                <a:cs typeface="Source Sans Pro Light"/>
              </a:rPr>
              <a:t>GraySort</a:t>
            </a:r>
            <a:r>
              <a:rPr lang="en-US" sz="900" dirty="0">
                <a:solidFill>
                  <a:srgbClr val="7F7F7F"/>
                </a:solidFill>
                <a:latin typeface="Source Sans Pro Light"/>
                <a:cs typeface="Source Sans Pro Light"/>
              </a:rPr>
              <a:t> benchmark, </a:t>
            </a:r>
            <a:r>
              <a:rPr lang="en-US" sz="900" dirty="0" err="1">
                <a:solidFill>
                  <a:srgbClr val="7F7F7F"/>
                </a:solidFill>
                <a:latin typeface="Source Sans Pro Light"/>
                <a:cs typeface="Source Sans Pro Light"/>
              </a:rPr>
              <a:t>sortbenchmark.org</a:t>
            </a:r>
            <a:r>
              <a:rPr lang="en-US" sz="900" dirty="0">
                <a:solidFill>
                  <a:srgbClr val="7F7F7F"/>
                </a:solidFill>
                <a:latin typeface="Source Sans Pro Light"/>
                <a:cs typeface="Source Sans Pro Light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8261" y="2395088"/>
            <a:ext cx="182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ource Sans Pro Light"/>
                <a:cs typeface="Source Sans Pro Light"/>
              </a:rPr>
              <a:t>72 minutes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78261" y="3118213"/>
            <a:ext cx="16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EC541B"/>
                </a:solidFill>
                <a:latin typeface="Source Sans Pro Light"/>
                <a:cs typeface="Source Sans Pro Light"/>
              </a:rPr>
              <a:t>207 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78261" y="3840071"/>
            <a:ext cx="182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dirty="0">
                <a:solidFill>
                  <a:srgbClr val="EC541B"/>
                </a:solidFill>
                <a:latin typeface="Source Sans Pro Light"/>
                <a:cs typeface="Source Sans Pro Light"/>
              </a:rPr>
              <a:t>23 minutes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42"/>
          <a:stretch/>
        </p:blipFill>
        <p:spPr>
          <a:xfrm>
            <a:off x="4746484" y="1532741"/>
            <a:ext cx="1435241" cy="8417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39960" y="3327006"/>
            <a:ext cx="706348" cy="18647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707679" y="4255784"/>
            <a:ext cx="5832834" cy="569238"/>
          </a:xfrm>
          <a:prstGeom prst="roundRect">
            <a:avLst/>
          </a:prstGeom>
          <a:solidFill>
            <a:srgbClr val="EC541B">
              <a:alpha val="86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4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/>
                <a:ea typeface="+mn-ea"/>
                <a:cs typeface="Source Sans Pro Light"/>
              </a:rPr>
              <a:t>Also sorted 1PB in 4 hours</a:t>
            </a:r>
          </a:p>
        </p:txBody>
      </p:sp>
    </p:spTree>
    <p:extLst>
      <p:ext uri="{BB962C8B-B14F-4D97-AF65-F5344CB8AC3E}">
        <p14:creationId xmlns:p14="http://schemas.microsoft.com/office/powerpoint/2010/main" val="69754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2" grpId="0"/>
      <p:bldP spid="13" grpId="0"/>
      <p:bldP spid="14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2372" y="265514"/>
            <a:ext cx="8254428" cy="65304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Newslab"/>
                <a:ea typeface="+mj-ea"/>
                <a:cs typeface="Helvetica Neue Ligh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ewslab"/>
                <a:ea typeface="+mj-ea"/>
              </a:rPr>
              <a:t>Powerful Stack – Agile Development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Newslab"/>
              <a:ea typeface="+mj-ea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931770"/>
              </p:ext>
            </p:extLst>
          </p:nvPr>
        </p:nvGraphicFramePr>
        <p:xfrm>
          <a:off x="741332" y="1463278"/>
          <a:ext cx="7564471" cy="3165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4695051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Helvetica Neue Light"/>
                <a:ea typeface="ＭＳ Ｐゴシック" charset="0"/>
                <a:cs typeface="Helvetica Neue Light"/>
              </a:rPr>
              <a:t>non-test, non-example source lines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7938" y="291260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Helvetica Neue Light"/>
                <a:ea typeface="ＭＳ Ｐゴシック" charset="0"/>
                <a:cs typeface="Helvetica Neue Light"/>
              </a:rPr>
              <a:t>GraphX</a:t>
            </a:r>
            <a:endParaRPr lang="en-US" dirty="0">
              <a:solidFill>
                <a:prstClr val="black"/>
              </a:solidFill>
              <a:latin typeface="Helvetica Neue Light"/>
              <a:ea typeface="ＭＳ Ｐゴシック" charset="0"/>
              <a:cs typeface="Helvetica Neue Ligh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832259" y="3086100"/>
            <a:ext cx="219075" cy="114300"/>
          </a:xfrm>
          <a:prstGeom prst="straightConnector1">
            <a:avLst/>
          </a:prstGeom>
          <a:noFill/>
          <a:ln w="25400" cap="flat" cmpd="sng" algn="ctr">
            <a:solidFill>
              <a:srgbClr val="444444"/>
            </a:solidFill>
            <a:prstDash val="solid"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>
            <a:off x="7811391" y="3468577"/>
            <a:ext cx="228600" cy="96012"/>
          </a:xfrm>
          <a:prstGeom prst="straightConnector1">
            <a:avLst/>
          </a:prstGeom>
          <a:noFill/>
          <a:ln w="25400" cap="flat" cmpd="sng" algn="ctr">
            <a:solidFill>
              <a:srgbClr val="444444"/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7996797" y="3464912"/>
            <a:ext cx="119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Helvetica Neue Light"/>
                <a:ea typeface="ＭＳ Ｐゴシック" charset="0"/>
                <a:cs typeface="Helvetica Neue Light"/>
              </a:rPr>
              <a:t>Streaming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22731" y="3347942"/>
            <a:ext cx="228600" cy="0"/>
          </a:xfrm>
          <a:prstGeom prst="straightConnector1">
            <a:avLst/>
          </a:prstGeom>
          <a:noFill/>
          <a:ln w="25400" cap="flat" cmpd="sng" algn="ctr">
            <a:solidFill>
              <a:srgbClr val="444444"/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007935" y="3209151"/>
            <a:ext cx="121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Helvetica Neue Light"/>
                <a:ea typeface="ＭＳ Ｐゴシック" charset="0"/>
                <a:cs typeface="Helvetica Neue Light"/>
              </a:rPr>
              <a:t>SparkSQL</a:t>
            </a:r>
            <a:endParaRPr lang="en-US" dirty="0">
              <a:solidFill>
                <a:prstClr val="black"/>
              </a:solidFill>
              <a:latin typeface="Helvetica Neue Light"/>
              <a:ea typeface="ＭＳ Ｐゴシック" charset="0"/>
              <a:cs typeface="Helvetica Neue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77440" y="2942975"/>
            <a:ext cx="463422" cy="103505"/>
          </a:xfrm>
          <a:prstGeom prst="rect">
            <a:avLst/>
          </a:prstGeom>
          <a:noFill/>
          <a:ln w="9525" cap="flat" cmpd="sng" algn="ctr">
            <a:solidFill>
              <a:srgbClr val="444444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722721" y="2515826"/>
            <a:ext cx="219075" cy="453930"/>
          </a:xfrm>
          <a:prstGeom prst="straightConnector1">
            <a:avLst/>
          </a:prstGeom>
          <a:noFill/>
          <a:ln w="25400" cap="flat" cmpd="sng" algn="ctr">
            <a:solidFill>
              <a:srgbClr val="444444"/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886793" y="1592496"/>
            <a:ext cx="2110014" cy="92333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ＭＳ Ｐゴシック" charset="0"/>
                <a:cs typeface="Helvetica Neue Light"/>
              </a:rPr>
              <a:t>Your fancy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ＭＳ Ｐゴシック" charset="0"/>
                <a:cs typeface="Helvetica Neue Light"/>
              </a:rPr>
              <a:t>SIGMOD technique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ＭＳ Ｐゴシック" charset="0"/>
                <a:cs typeface="Helvetica Neue Light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82825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084680" y="190281"/>
            <a:ext cx="717247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Newslab Light"/>
                <a:ea typeface="+mj-ea"/>
              </a:rPr>
              <a:t>:  Declarative Big Data Processing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5286" y="1532334"/>
            <a:ext cx="820322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90000"/>
              <a:buFont typeface="Arial"/>
              <a:buNone/>
              <a:tabLst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1pPr>
            <a:lvl2pPr marL="628650" indent="-171450" algn="l" defTabSz="457200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2pPr>
            <a:lvl3pPr marL="1089025" indent="-174625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3pPr>
            <a:lvl4pPr marL="1541463" indent="-169863" algn="l" defTabSz="457200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4pPr>
            <a:lvl5pPr marL="2001838" indent="-173038" algn="l" defTabSz="457200" rtl="0" eaLnBrk="1" latinLnBrk="0" hangingPunct="1">
              <a:spcBef>
                <a:spcPct val="20000"/>
              </a:spcBef>
              <a:buFont typeface="Lucida Grande"/>
              <a:buChar char="-"/>
              <a:tabLst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Let Developers Create and Run Spark Programs Faster: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  <a:p>
            <a:pPr marL="9715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Write less code</a:t>
            </a:r>
          </a:p>
          <a:p>
            <a:pPr marL="9715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Read less data</a:t>
            </a:r>
          </a:p>
          <a:p>
            <a:pPr marL="9715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Let the optimizer do the hard work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8460619" y="4785636"/>
            <a:ext cx="5588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75000"/>
                  </a:schemeClr>
                </a:solidFill>
                <a:latin typeface="Source Sans Pro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D15546-3768-674C-81B9-C40A1A080E8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53928" y="355015"/>
            <a:ext cx="111948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cs typeface="Gill Sans MT"/>
              </a:rPr>
              <a:t>SQL</a:t>
            </a:r>
            <a:endParaRPr kumimoji="0" lang="en-US" sz="3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5" name="Picture 14" descr="sparklogo_5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6" y="176883"/>
            <a:ext cx="1366483" cy="7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67651" y="597031"/>
            <a:ext cx="7172476" cy="124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/>
              <a:t>DataFrame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7651" y="1952208"/>
            <a:ext cx="717247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ct val="20000"/>
              </a:spcBef>
              <a:buSzPct val="90000"/>
              <a:buFont typeface="Arial"/>
              <a:buAutoNum type="arabicPeriod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ource Sans Pro Light"/>
              </a:rPr>
              <a:t>A distributed collection of rows organized into named columns.</a:t>
            </a:r>
          </a:p>
          <a:p>
            <a:pPr marL="457200" lvl="0" indent="-457200">
              <a:spcBef>
                <a:spcPct val="20000"/>
              </a:spcBef>
              <a:buSzPct val="90000"/>
              <a:buFont typeface="Arial"/>
              <a:buAutoNum type="arabicPeriod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ource Sans Pro Light"/>
              </a:rPr>
              <a:t>An abstraction for selecting, filtering, aggregating and plotting 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220755" y="534547"/>
            <a:ext cx="5943600" cy="302704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20755" y="3730301"/>
            <a:ext cx="5943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74882" y="1138335"/>
            <a:ext cx="7822261" cy="48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09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361950"/>
            <a:ext cx="1105852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338137"/>
            <a:ext cx="95916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7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16000" y="205979"/>
            <a:ext cx="7172477" cy="85725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Write Less Code: Compute an Average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874381"/>
            <a:ext cx="3556000" cy="4785877"/>
          </a:xfrm>
        </p:spPr>
        <p:txBody>
          <a:bodyPr>
            <a:normAutofit fontScale="40000" lnSpcReduction="20000"/>
          </a:bodyPr>
          <a:lstStyle/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private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one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new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)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private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output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endParaRPr lang="en-US" dirty="0">
              <a:solidFill>
                <a:srgbClr val="333333"/>
              </a:solidFill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new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()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proctected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void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map(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LongWritable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key,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 Text value,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 Context context) {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[] fields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value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split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/>
                <a:ea typeface="ＭＳ 明朝"/>
                <a:cs typeface="Consolas"/>
              </a:rPr>
              <a:t>"\t"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)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output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set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Integer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parseInt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(fields[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]))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context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write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(one, output)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}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333333"/>
              </a:solidFill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one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new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)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DoubleWritable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average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new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DoubleWritable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()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A71D5D"/>
              </a:solidFill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protected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void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reduce(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key,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 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Iterable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&lt;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IntWritable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&gt;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values,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 Context context) {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int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sum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int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count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for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IntWritable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value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: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values) {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  sum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+=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value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get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()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  count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++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 }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average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set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(sum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/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(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double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) count)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context</a:t>
            </a:r>
            <a:r>
              <a:rPr lang="en-US" dirty="0" err="1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Write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(key, average)</a:t>
            </a:r>
            <a:endParaRPr lang="en-US" sz="40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}</a:t>
            </a:r>
            <a:endParaRPr lang="en-US" sz="4000" dirty="0">
              <a:effectLst/>
              <a:latin typeface="Consolas"/>
              <a:ea typeface="ＭＳ 明朝"/>
              <a:cs typeface="Consola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48200" y="1781628"/>
            <a:ext cx="3540277" cy="432555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data </a:t>
            </a:r>
            <a:r>
              <a:rPr lang="en-US" sz="8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sz="8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sc.textFile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(...).split(</a:t>
            </a:r>
            <a:r>
              <a:rPr lang="en-US" sz="800" dirty="0">
                <a:solidFill>
                  <a:srgbClr val="183691"/>
                </a:solidFill>
                <a:latin typeface="Consolas"/>
                <a:ea typeface="ＭＳ 明朝"/>
                <a:cs typeface="Consolas"/>
              </a:rPr>
              <a:t>"\t"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)</a:t>
            </a:r>
            <a:endParaRPr lang="en-US" sz="8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8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data.map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sz="8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x: (x[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[x.[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])) \</a:t>
            </a:r>
            <a:endParaRPr lang="en-US" sz="8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</a:t>
            </a:r>
            <a:r>
              <a:rPr lang="en-US" sz="8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reduceByKey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sz="8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x, y: [x[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sz="8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y[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x[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sz="8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y[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]]) \</a:t>
            </a:r>
            <a:endParaRPr lang="en-US" sz="8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.map(</a:t>
            </a:r>
            <a:r>
              <a:rPr lang="en-US" sz="8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x: [x[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x[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sz="8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/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][</a:t>
            </a:r>
            <a:r>
              <a:rPr lang="en-US" sz="8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]]) \</a:t>
            </a:r>
            <a:endParaRPr lang="en-US" sz="8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8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.collect()</a:t>
            </a:r>
            <a:endParaRPr lang="en-US" sz="800" dirty="0">
              <a:latin typeface="Consolas"/>
              <a:ea typeface="ＭＳ 明朝"/>
              <a:cs typeface="Consolas"/>
            </a:endParaRPr>
          </a:p>
          <a:p>
            <a:endParaRPr lang="en-US" sz="800" dirty="0"/>
          </a:p>
        </p:txBody>
      </p:sp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49" y="1063229"/>
            <a:ext cx="2042358" cy="727862"/>
          </a:xfrm>
          <a:prstGeom prst="rect">
            <a:avLst/>
          </a:prstGeom>
        </p:spPr>
      </p:pic>
      <p:pic>
        <p:nvPicPr>
          <p:cNvPr id="8" name="Picture 7" descr="sparklogo_5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67" y="957403"/>
            <a:ext cx="1261588" cy="6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016000" y="205979"/>
            <a:ext cx="717247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Newslab Light"/>
                <a:ea typeface="+mj-ea"/>
              </a:rPr>
              <a:t>Write Less Code: Compute an Average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Newslab Light"/>
              <a:ea typeface="+mj-ea"/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8460619" y="4785636"/>
            <a:ext cx="5588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75000"/>
                  </a:schemeClr>
                </a:solidFill>
                <a:latin typeface="Source Sans Pro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D15546-3768-674C-81B9-C40A1A080E8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16001" y="1200151"/>
            <a:ext cx="7172476" cy="1756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90000"/>
              <a:buFont typeface="Arial"/>
              <a:buNone/>
              <a:tabLst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1pPr>
            <a:lvl2pPr marL="628650" indent="-171450" algn="l" defTabSz="457200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2pPr>
            <a:lvl3pPr marL="1089025" indent="-174625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3pPr>
            <a:lvl4pPr marL="1541463" indent="-169863" algn="l" defTabSz="457200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4pPr>
            <a:lvl5pPr marL="2001838" indent="-173038" algn="l" defTabSz="457200" rtl="0" eaLnBrk="1" latinLnBrk="0" hangingPunct="1">
              <a:spcBef>
                <a:spcPct val="20000"/>
              </a:spcBef>
              <a:buFont typeface="Lucida Grande"/>
              <a:buChar char="-"/>
              <a:tabLst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/>
                <a:ea typeface="ＭＳ 明朝"/>
                <a:cs typeface="Source Sans Pro"/>
              </a:rPr>
              <a:t>Using RDDs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/>
              <a:ea typeface="ＭＳ 明朝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data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=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sc.textFile(...).split(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83691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"\t"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)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nsolas"/>
              <a:ea typeface="ＭＳ 明朝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data.map(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lambda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x: (x[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], [int(x[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1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]),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1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])) \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nsolas"/>
              <a:ea typeface="ＭＳ 明朝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  .reduceByKey(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lambda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x, y: [x[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+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y[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], x[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1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+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y[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1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]]) \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nsolas"/>
              <a:ea typeface="ＭＳ 明朝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  .map(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lambda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x: [x[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], x[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1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/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x[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1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][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1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]]) \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nsolas"/>
              <a:ea typeface="ＭＳ 明朝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   .collect()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/>
              <a:ea typeface="ＭＳ 明朝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/>
              <a:ea typeface="ＭＳ 明朝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nsolas"/>
              <a:ea typeface="ＭＳ 明朝"/>
              <a:cs typeface="Consola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6517" y="2980588"/>
            <a:ext cx="29320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/>
                <a:ea typeface="ＭＳ 明朝"/>
                <a:cs typeface="Source Sans Pro"/>
              </a:rPr>
              <a:t>Using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ource Sans Pro"/>
                <a:ea typeface="ＭＳ 明朝"/>
                <a:cs typeface="Source Sans Pro"/>
              </a:rPr>
              <a:t>DataFrames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ource Sans Pro"/>
              <a:ea typeface="ＭＳ 明朝"/>
              <a:cs typeface="Source Sans Pro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cs typeface="Consolas"/>
              </a:rPr>
              <a:t>sqlCtx.table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83691"/>
                </a:solidFill>
                <a:effectLst/>
                <a:uLnTx/>
                <a:uFillTx/>
                <a:latin typeface="Consolas"/>
                <a:cs typeface="Consolas"/>
              </a:rPr>
              <a:t>"people"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) \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   .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groupBy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83691"/>
                </a:solidFill>
                <a:effectLst/>
                <a:uLnTx/>
                <a:uFillTx/>
                <a:latin typeface="Consolas"/>
                <a:cs typeface="Consolas"/>
              </a:rPr>
              <a:t>"name"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) \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   .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agg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83691"/>
                </a:solidFill>
                <a:effectLst/>
                <a:uLnTx/>
                <a:uFillTx/>
                <a:latin typeface="Consolas"/>
                <a:cs typeface="Consolas"/>
              </a:rPr>
              <a:t>"name"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ＭＳ 明朝"/>
                <a:cs typeface="Consolas"/>
              </a:rPr>
              <a:t>, 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avg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83691"/>
                </a:solidFill>
                <a:effectLst/>
                <a:uLnTx/>
                <a:uFillTx/>
                <a:latin typeface="Consolas"/>
                <a:cs typeface="Consolas"/>
              </a:rPr>
              <a:t>"age"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)) \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cs typeface="Consolas"/>
              </a:rPr>
              <a:t>   .collect() 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/>
              <a:ea typeface="ＭＳ 明朝"/>
              <a:cs typeface="Consola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9317" y="3042036"/>
            <a:ext cx="29320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33333"/>
                </a:solidFill>
                <a:latin typeface="Source Sans Pro"/>
                <a:ea typeface="ＭＳ 明朝"/>
                <a:cs typeface="Source Sans Pro"/>
              </a:rPr>
              <a:t>Using SQL</a:t>
            </a:r>
          </a:p>
          <a:p>
            <a:pPr defTabSz="457200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8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 defTabSz="457200"/>
            <a:r>
              <a:rPr lang="en-US" sz="1300" dirty="0">
                <a:solidFill>
                  <a:srgbClr val="183691"/>
                </a:solidFill>
                <a:latin typeface="Consolas"/>
                <a:cs typeface="Consolas"/>
              </a:rPr>
              <a:t>SELECT</a:t>
            </a:r>
            <a:r>
              <a:rPr lang="en-US" sz="1300" dirty="0">
                <a:solidFill>
                  <a:prstClr val="black"/>
                </a:solidFill>
                <a:latin typeface="Consolas"/>
                <a:cs typeface="Consolas"/>
              </a:rPr>
              <a:t> name, </a:t>
            </a:r>
            <a:r>
              <a:rPr lang="en-US" sz="1300" dirty="0" err="1">
                <a:solidFill>
                  <a:prstClr val="black"/>
                </a:solidFill>
                <a:latin typeface="Consolas"/>
                <a:cs typeface="Consolas"/>
              </a:rPr>
              <a:t>avg</a:t>
            </a:r>
            <a:r>
              <a:rPr lang="en-US" sz="1300" dirty="0">
                <a:solidFill>
                  <a:prstClr val="black"/>
                </a:solidFill>
                <a:latin typeface="Consolas"/>
                <a:cs typeface="Consolas"/>
              </a:rPr>
              <a:t>(age)</a:t>
            </a:r>
          </a:p>
          <a:p>
            <a:pPr defTabSz="457200"/>
            <a:r>
              <a:rPr lang="en-US" sz="1300" dirty="0">
                <a:solidFill>
                  <a:srgbClr val="183691"/>
                </a:solidFill>
                <a:latin typeface="Consolas"/>
                <a:cs typeface="Consolas"/>
              </a:rPr>
              <a:t>FROM</a:t>
            </a:r>
            <a:r>
              <a:rPr lang="en-US" sz="1300" dirty="0">
                <a:solidFill>
                  <a:prstClr val="black"/>
                </a:solidFill>
                <a:latin typeface="Consolas"/>
                <a:cs typeface="Consolas"/>
              </a:rPr>
              <a:t> people</a:t>
            </a:r>
          </a:p>
          <a:p>
            <a:pPr defTabSz="457200"/>
            <a:r>
              <a:rPr lang="en-US" sz="1300" dirty="0">
                <a:solidFill>
                  <a:srgbClr val="183691"/>
                </a:solidFill>
                <a:latin typeface="Consolas"/>
                <a:cs typeface="Consolas"/>
              </a:rPr>
              <a:t>GROUP</a:t>
            </a:r>
            <a:r>
              <a:rPr lang="en-US" sz="1300" dirty="0">
                <a:solidFill>
                  <a:prstClr val="black"/>
                </a:solidFill>
                <a:latin typeface="Consolas"/>
                <a:cs typeface="Consolas"/>
              </a:rPr>
              <a:t> BY name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01171" y="3040730"/>
            <a:ext cx="37610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33333"/>
                </a:solidFill>
                <a:latin typeface="Source Sans Pro"/>
                <a:ea typeface="ＭＳ 明朝"/>
                <a:cs typeface="Source Sans Pro"/>
              </a:rPr>
              <a:t>Using Pig</a:t>
            </a:r>
          </a:p>
          <a:p>
            <a:pPr defTabSz="457200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8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 defTabSz="457200"/>
            <a:r>
              <a:rPr lang="en-US" sz="1300" dirty="0">
                <a:solidFill>
                  <a:srgbClr val="183691"/>
                </a:solidFill>
                <a:latin typeface="Consolas"/>
                <a:cs typeface="Consolas"/>
              </a:rPr>
              <a:t>P = load '/people' as (name, name);</a:t>
            </a:r>
          </a:p>
          <a:p>
            <a:pPr defTabSz="457200"/>
            <a:r>
              <a:rPr lang="en-US" sz="1300" dirty="0">
                <a:solidFill>
                  <a:srgbClr val="183691"/>
                </a:solidFill>
                <a:latin typeface="Consolas"/>
                <a:cs typeface="Consolas"/>
              </a:rPr>
              <a:t>G = group P by name;</a:t>
            </a:r>
          </a:p>
          <a:p>
            <a:pPr defTabSz="457200"/>
            <a:r>
              <a:rPr lang="en-US" sz="1300" dirty="0">
                <a:solidFill>
                  <a:srgbClr val="183691"/>
                </a:solidFill>
                <a:latin typeface="Consolas"/>
                <a:cs typeface="Consolas"/>
              </a:rPr>
              <a:t>R = </a:t>
            </a:r>
            <a:r>
              <a:rPr lang="en-US" sz="1300" dirty="0" err="1">
                <a:solidFill>
                  <a:srgbClr val="183691"/>
                </a:solidFill>
                <a:latin typeface="Consolas"/>
                <a:cs typeface="Consolas"/>
              </a:rPr>
              <a:t>foreach</a:t>
            </a:r>
            <a:r>
              <a:rPr lang="en-US" sz="1300" dirty="0">
                <a:solidFill>
                  <a:srgbClr val="183691"/>
                </a:solidFill>
                <a:latin typeface="Consolas"/>
                <a:cs typeface="Consolas"/>
              </a:rPr>
              <a:t> G generate … AVG(</a:t>
            </a:r>
            <a:r>
              <a:rPr lang="en-US" sz="1300" dirty="0" err="1">
                <a:solidFill>
                  <a:srgbClr val="183691"/>
                </a:solidFill>
                <a:latin typeface="Consolas"/>
                <a:cs typeface="Consolas"/>
              </a:rPr>
              <a:t>G.age</a:t>
            </a:r>
            <a:r>
              <a:rPr lang="en-US" sz="1300" dirty="0">
                <a:solidFill>
                  <a:srgbClr val="183691"/>
                </a:solidFill>
                <a:latin typeface="Consolas"/>
                <a:cs typeface="Consolas"/>
              </a:rPr>
              <a:t>);</a:t>
            </a:r>
            <a:endParaRPr lang="en-US" sz="13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8080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34" y="914401"/>
            <a:ext cx="9713944" cy="49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83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257300"/>
            <a:ext cx="7581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5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5049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8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28596" y="818158"/>
            <a:ext cx="7369629" cy="55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39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455A-BD14-4B6A-A73E-BDE57AF17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POC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98426-49E7-4E55-8BFC-F4BE29105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7406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87A0-AFF5-4CFF-A36B-62A616CD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9FCFF-ABB4-41ED-A108-924FCFBC4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Generate test data (members, provider, claim)</a:t>
            </a:r>
          </a:p>
          <a:p>
            <a:r>
              <a:rPr lang="en-US" b="1" dirty="0"/>
              <a:t>ETL (dynamically validation)</a:t>
            </a:r>
          </a:p>
          <a:p>
            <a:r>
              <a:rPr lang="en-US" b="1" dirty="0"/>
              <a:t>Create Small Dataset (PII-Personally identifiable information and PHI-Protected Health information)</a:t>
            </a:r>
          </a:p>
          <a:p>
            <a:r>
              <a:rPr lang="en-US" b="1" dirty="0"/>
              <a:t>Batch &amp; Real-time(Stream) process</a:t>
            </a:r>
          </a:p>
          <a:p>
            <a:r>
              <a:rPr lang="en-US" b="1" dirty="0"/>
              <a:t>Deploy and Execute?</a:t>
            </a:r>
          </a:p>
          <a:p>
            <a:endParaRPr lang="en-US" b="1" dirty="0"/>
          </a:p>
          <a:p>
            <a:r>
              <a:rPr lang="en-US" b="1" dirty="0"/>
              <a:t>Technologies (Spark, Cassandra, Kafka, .NET </a:t>
            </a:r>
            <a:r>
              <a:rPr lang="en-US" b="1" dirty="0" err="1"/>
              <a:t>WebApi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b="1" dirty="0"/>
              <a:t>Languages (Scala, Java, CQL, C#)</a:t>
            </a:r>
          </a:p>
          <a:p>
            <a:endParaRPr lang="en-US" b="1" dirty="0"/>
          </a:p>
          <a:p>
            <a:r>
              <a:rPr lang="en-US" b="1" dirty="0"/>
              <a:t>DB Storage(text file, Cassandra, SQL server)</a:t>
            </a:r>
          </a:p>
          <a:p>
            <a:endParaRPr lang="en-US" b="1" dirty="0"/>
          </a:p>
          <a:p>
            <a:r>
              <a:rPr lang="en-US" b="1" dirty="0"/>
              <a:t>(Fast, Scale-out, Open-Source, Cost Saving and development and Deployment )</a:t>
            </a:r>
          </a:p>
        </p:txBody>
      </p:sp>
    </p:spTree>
    <p:extLst>
      <p:ext uri="{BB962C8B-B14F-4D97-AF65-F5344CB8AC3E}">
        <p14:creationId xmlns:p14="http://schemas.microsoft.com/office/powerpoint/2010/main" val="201970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452437"/>
            <a:ext cx="98202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0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824" y="681135"/>
            <a:ext cx="9461241" cy="53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6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0"/>
            <a:ext cx="1092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01" y="1825625"/>
            <a:ext cx="8951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4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Hadoop: File Splits into Multi-Segment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269" y="2158206"/>
            <a:ext cx="9004041" cy="45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5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42" y="0"/>
            <a:ext cx="11148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7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444444"/>
    </a:dk1>
    <a:lt1>
      <a:sysClr val="window" lastClr="FFFFFF"/>
    </a:lt1>
    <a:dk2>
      <a:srgbClr val="444444"/>
    </a:dk2>
    <a:lt2>
      <a:srgbClr val="F8F8F8"/>
    </a:lt2>
    <a:accent1>
      <a:srgbClr val="88BDE6"/>
    </a:accent1>
    <a:accent2>
      <a:srgbClr val="FBB258"/>
    </a:accent2>
    <a:accent3>
      <a:srgbClr val="90CD53"/>
    </a:accent3>
    <a:accent4>
      <a:srgbClr val="EBA9C9"/>
    </a:accent4>
    <a:accent5>
      <a:srgbClr val="BC99C7"/>
    </a:accent5>
    <a:accent6>
      <a:srgbClr val="EDDD46"/>
    </a:accent6>
    <a:hlink>
      <a:srgbClr val="1CB1C2"/>
    </a:hlink>
    <a:folHlink>
      <a:srgbClr val="1CB1C2"/>
    </a:folHlink>
  </a:clrScheme>
  <a:fontScheme name="Breeze">
    <a:majorFont>
      <a:latin typeface="News Gothic MT"/>
      <a:ea typeface=""/>
      <a:cs typeface=""/>
      <a:font script="Jpan" typeface="ＭＳ Ｐゴシック"/>
      <a:font script="Hans" typeface="宋体"/>
      <a:font script="Hant" typeface="新細明體"/>
    </a:majorFont>
    <a:minorFont>
      <a:latin typeface="News Gothic MT"/>
      <a:ea typeface=""/>
      <a:cs typeface=""/>
      <a:font script="Jpan" typeface="ＭＳ Ｐゴシック"/>
      <a:font script="Hans" typeface="宋体"/>
      <a:font script="Hant" typeface="新細明體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828</Words>
  <Application>Microsoft Office PowerPoint</Application>
  <PresentationFormat>Widescreen</PresentationFormat>
  <Paragraphs>135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Consolas</vt:lpstr>
      <vt:lpstr>Franklin Gothic Book</vt:lpstr>
      <vt:lpstr>Gill Sans MT</vt:lpstr>
      <vt:lpstr>Helvetica Neue Light</vt:lpstr>
      <vt:lpstr>ＭＳ 明朝</vt:lpstr>
      <vt:lpstr>News Gothic MT</vt:lpstr>
      <vt:lpstr>Newslab</vt:lpstr>
      <vt:lpstr>Newslab Light</vt:lpstr>
      <vt:lpstr>Perpetua</vt:lpstr>
      <vt:lpstr>Source Sans Pro</vt:lpstr>
      <vt:lpstr>Source Sans Pro Light</vt:lpstr>
      <vt:lpstr>Wingdings 2</vt:lpstr>
      <vt:lpstr>Office Theme</vt:lpstr>
      <vt:lpstr>Analytics 2.0?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Hadoop</vt:lpstr>
      <vt:lpstr>Hadoop: File Splits into Multi-Segment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Less Code: Compute an Average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POC</vt:lpstr>
      <vt:lpstr>Demo POC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SQL</dc:title>
  <dc:creator>Ryan Nguyen</dc:creator>
  <cp:lastModifiedBy>Ryan Nguyen</cp:lastModifiedBy>
  <cp:revision>24</cp:revision>
  <dcterms:created xsi:type="dcterms:W3CDTF">2017-06-20T18:08:09Z</dcterms:created>
  <dcterms:modified xsi:type="dcterms:W3CDTF">2017-12-12T22:16:33Z</dcterms:modified>
</cp:coreProperties>
</file>